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7" r:id="rId15"/>
    <p:sldId id="922" r:id="rId16"/>
    <p:sldId id="379" r:id="rId17"/>
    <p:sldId id="407" r:id="rId18"/>
    <p:sldId id="939" r:id="rId19"/>
    <p:sldId id="415" r:id="rId20"/>
    <p:sldId id="890" r:id="rId21"/>
    <p:sldId id="416" r:id="rId22"/>
    <p:sldId id="888" r:id="rId23"/>
    <p:sldId id="891" r:id="rId24"/>
    <p:sldId id="892" r:id="rId25"/>
    <p:sldId id="893" r:id="rId26"/>
    <p:sldId id="894" r:id="rId27"/>
    <p:sldId id="949" r:id="rId28"/>
    <p:sldId id="944" r:id="rId29"/>
    <p:sldId id="940" r:id="rId30"/>
    <p:sldId id="412" r:id="rId31"/>
    <p:sldId id="871" r:id="rId32"/>
    <p:sldId id="911" r:id="rId33"/>
    <p:sldId id="945" r:id="rId34"/>
    <p:sldId id="900" r:id="rId35"/>
    <p:sldId id="901" r:id="rId36"/>
    <p:sldId id="403" r:id="rId37"/>
    <p:sldId id="902" r:id="rId38"/>
    <p:sldId id="903" r:id="rId39"/>
    <p:sldId id="904" r:id="rId40"/>
    <p:sldId id="373" r:id="rId41"/>
    <p:sldId id="923" r:id="rId42"/>
    <p:sldId id="924" r:id="rId43"/>
    <p:sldId id="925" r:id="rId44"/>
    <p:sldId id="927" r:id="rId45"/>
    <p:sldId id="950" r:id="rId46"/>
    <p:sldId id="926" r:id="rId47"/>
    <p:sldId id="931" r:id="rId48"/>
    <p:sldId id="932" r:id="rId49"/>
    <p:sldId id="942" r:id="rId50"/>
    <p:sldId id="933" r:id="rId51"/>
    <p:sldId id="934" r:id="rId52"/>
    <p:sldId id="935" r:id="rId53"/>
    <p:sldId id="941" r:id="rId54"/>
    <p:sldId id="670" r:id="rId55"/>
    <p:sldId id="662" r:id="rId56"/>
    <p:sldId id="663" r:id="rId57"/>
    <p:sldId id="664" r:id="rId58"/>
    <p:sldId id="665" r:id="rId59"/>
    <p:sldId id="676" r:id="rId60"/>
    <p:sldId id="681" r:id="rId61"/>
    <p:sldId id="683" r:id="rId62"/>
    <p:sldId id="678" r:id="rId63"/>
    <p:sldId id="666" r:id="rId64"/>
    <p:sldId id="649" r:id="rId65"/>
    <p:sldId id="640" r:id="rId66"/>
    <p:sldId id="668" r:id="rId67"/>
    <p:sldId id="650" r:id="rId68"/>
    <p:sldId id="948" r:id="rId69"/>
    <p:sldId id="679" r:id="rId70"/>
    <p:sldId id="377" r:id="rId7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9"/>
            <p14:sldId id="944"/>
          </p14:sldIdLst>
        </p14:section>
        <p14:section name="Local Planning" id="{83537DEB-4C86-4BC7-AF7C-D8BBB4C0F289}">
          <p14:sldIdLst>
            <p14:sldId id="940"/>
            <p14:sldId id="412"/>
            <p14:sldId id="871"/>
            <p14:sldId id="911"/>
            <p14:sldId id="945"/>
            <p14:sldId id="900"/>
            <p14:sldId id="901"/>
            <p14:sldId id="403"/>
            <p14:sldId id="902"/>
            <p14:sldId id="903"/>
            <p14:sldId id="904"/>
            <p14:sldId id="373"/>
            <p14:sldId id="923"/>
            <p14:sldId id="924"/>
            <p14:sldId id="925"/>
            <p14:sldId id="927"/>
            <p14:sldId id="950"/>
            <p14:sldId id="926"/>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79"/>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3" autoAdjust="0"/>
    <p:restoredTop sz="86921" autoAdjust="0"/>
  </p:normalViewPr>
  <p:slideViewPr>
    <p:cSldViewPr>
      <p:cViewPr varScale="1">
        <p:scale>
          <a:sx n="109" d="100"/>
          <a:sy n="109" d="100"/>
        </p:scale>
        <p:origin x="11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7606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Need to reach the red point at lead vehicle speed to avoid collision.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768568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(Coursera MOOC contains typos here.)</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50962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53.gif"/><Relationship Id="rId4" Type="http://schemas.openxmlformats.org/officeDocument/2006/relationships/image" Target="../media/image52.gif"/></Relationships>
</file>

<file path=ppt/slides/_rels/slide3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DdNAcv_rezc"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99.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6.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85.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66.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85.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575" y="3440723"/>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
        <p:nvSpPr>
          <p:cNvPr id="4" name="Subtitle 2">
            <a:extLst>
              <a:ext uri="{FF2B5EF4-FFF2-40B4-BE49-F238E27FC236}">
                <a16:creationId xmlns:a16="http://schemas.microsoft.com/office/drawing/2014/main" id="{C61D5E90-5D8F-F346-1550-8D8400E509D8}"/>
              </a:ext>
            </a:extLst>
          </p:cNvPr>
          <p:cNvSpPr txBox="1">
            <a:spLocks/>
          </p:cNvSpPr>
          <p:nvPr/>
        </p:nvSpPr>
        <p:spPr>
          <a:xfrm>
            <a:off x="-76200" y="5888698"/>
            <a:ext cx="9296400" cy="84531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Zonghua Gu, Umeå University</a:t>
            </a:r>
          </a:p>
          <a:p>
            <a:r>
              <a:rPr lang="en-US" dirty="0"/>
              <a:t>Nov. 2023</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dirty="0"/>
              <a:t>Handling 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69A3-B655-4884-B6DF-E20B696A80FB}"/>
              </a:ext>
            </a:extLst>
          </p:cNvPr>
          <p:cNvSpPr>
            <a:spLocks noGrp="1"/>
          </p:cNvSpPr>
          <p:nvPr>
            <p:ph type="title"/>
          </p:nvPr>
        </p:nvSpPr>
        <p:spPr/>
        <p:txBody>
          <a:bodyPr/>
          <a:lstStyle/>
          <a:p>
            <a:r>
              <a:rPr lang="en-US" sz="4000" dirty="0"/>
              <a:t>Handling Multiple Scenarios </a:t>
            </a:r>
            <a:r>
              <a:rPr lang="en-US" altLang="zh-CN" sz="4000" dirty="0"/>
              <a:t>with Hierarchical FSM</a:t>
            </a:r>
            <a:endParaRPr lang="en-SE" dirty="0"/>
          </a:p>
        </p:txBody>
      </p:sp>
      <p:sp>
        <p:nvSpPr>
          <p:cNvPr id="3" name="Content Placeholder 2">
            <a:extLst>
              <a:ext uri="{FF2B5EF4-FFF2-40B4-BE49-F238E27FC236}">
                <a16:creationId xmlns:a16="http://schemas.microsoft.com/office/drawing/2014/main" id="{1D42D2FB-1FD0-4533-B367-8873B7B16B8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09FB2DD-BE71-409A-9799-294D0E34DD1A}"/>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DD07DF8B-6E38-4A74-9BAD-E85F1EA7E2FA}"/>
              </a:ext>
            </a:extLst>
          </p:cNvPr>
          <p:cNvPicPr>
            <a:picLocks noChangeAspect="1"/>
          </p:cNvPicPr>
          <p:nvPr/>
        </p:nvPicPr>
        <p:blipFill>
          <a:blip r:embed="rId2"/>
          <a:stretch>
            <a:fillRect/>
          </a:stretch>
        </p:blipFill>
        <p:spPr>
          <a:xfrm>
            <a:off x="152400" y="1449408"/>
            <a:ext cx="8679132" cy="4808085"/>
          </a:xfrm>
          <a:prstGeom prst="rect">
            <a:avLst/>
          </a:prstGeom>
        </p:spPr>
      </p:pic>
    </p:spTree>
    <p:extLst>
      <p:ext uri="{BB962C8B-B14F-4D97-AF65-F5344CB8AC3E}">
        <p14:creationId xmlns:p14="http://schemas.microsoft.com/office/powerpoint/2010/main" val="1588530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(omitted)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3"/>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4"/>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a:xfrm>
            <a:off x="457200" y="198438"/>
            <a:ext cx="8229600" cy="868362"/>
          </a:xfrm>
        </p:spPr>
        <p:txBody>
          <a:bodyPr/>
          <a:lstStyle/>
          <a:p>
            <a:r>
              <a:rPr lang="en-US" dirty="0"/>
              <a:t>Quintic Splines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a:xfrm>
            <a:off x="457200" y="198438"/>
            <a:ext cx="8229600" cy="868362"/>
          </a:xfrm>
        </p:spPr>
        <p:txBody>
          <a:bodyPr/>
          <a:lstStyle/>
          <a:p>
            <a:r>
              <a:rPr lang="en-US" dirty="0"/>
              <a:t>Polynomial Spirals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914400"/>
                <a:ext cx="8458200" cy="4343400"/>
              </a:xfrm>
            </p:spPr>
            <p:txBody>
              <a:bodyPr>
                <a:normAutofit fontScale="475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which divides the integration interval into </a:t>
                </a:r>
                <a14:m>
                  <m:oMath xmlns:m="http://schemas.openxmlformats.org/officeDocument/2006/math">
                    <m:r>
                      <a:rPr lang="en-US" i="1" dirty="0" smtClean="0">
                        <a:latin typeface="Cambria Math" panose="02040503050406030204" pitchFamily="18" charset="0"/>
                      </a:rPr>
                      <m:t>𝑛</m:t>
                    </m:r>
                  </m:oMath>
                </a14:m>
                <a:r>
                  <a:rPr lang="en-US" dirty="0"/>
                  <a:t> regions, and evaluates the function at each region boundary:</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p>
              <a:p>
                <a:pPr lvl="1"/>
                <a:r>
                  <a:rPr lang="en-US" dirty="0"/>
                  <a:t>Numerical Integration| What is Simpson's Rule? [Intuition] </a:t>
                </a:r>
                <a:r>
                  <a:rPr lang="en-US" dirty="0">
                    <a:hlinkClick r:id="rId2"/>
                  </a:rPr>
                  <a:t>https://www.youtube.com/watch?v=DdNAcv_rezc</a:t>
                </a:r>
                <a:r>
                  <a:rPr lang="en-US" dirty="0"/>
                  <a:t> </a:t>
                </a:r>
                <a:endParaRPr lang="en-SE" dirty="0"/>
              </a:p>
            </p:txBody>
          </p:sp>
        </mc:Choice>
        <mc:Fallback>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914400"/>
                <a:ext cx="8458200" cy="4343400"/>
              </a:xfrm>
              <a:blipFill>
                <a:blip r:embed="rId3"/>
                <a:stretch>
                  <a:fillRect l="-216" t="-126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4"/>
          <a:stretch>
            <a:fillRect/>
          </a:stretch>
        </p:blipFill>
        <p:spPr>
          <a:xfrm>
            <a:off x="1425332" y="4445976"/>
            <a:ext cx="6540500" cy="238760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sz="3200" dirty="0"/>
              <a:t>Bending Energy Optimization Objective</a:t>
            </a:r>
            <a:endParaRPr lang="en-SE" sz="3200"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4785859" y="4572000"/>
            <a:ext cx="4281941" cy="2207875"/>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095750"/>
              </a:xfrm>
            </p:spPr>
            <p:txBody>
              <a:bodyPr>
                <a:normAutofit fontScale="625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to distribute curvature evenly along spiral to promote comfort:</a:t>
                </a:r>
              </a:p>
              <a:p>
                <a:pPr lvl="1"/>
                <a14:m>
                  <m:oMath xmlns:m="http://schemas.openxmlformats.org/officeDocument/2006/math">
                    <m:r>
                      <m:rPr>
                        <m:sty m:val="p"/>
                      </m:rPr>
                      <a:rPr lang="en-US" b="0" i="0" smtClean="0">
                        <a:latin typeface="Cambria Math" panose="02040503050406030204" pitchFamily="18" charset="0"/>
                      </a:rPr>
                      <m:t>Min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r>
                  <a:rPr lang="en-US" dirty="0"/>
                  <a:t>Subject to constraints:</a:t>
                </a:r>
              </a:p>
              <a:p>
                <a:pPr lvl="1"/>
                <a:r>
                  <a:rPr lang="en-US" dirty="0"/>
                  <a:t> End point constraints: </a:t>
                </a:r>
              </a:p>
              <a:p>
                <a:pPr lvl="2"/>
                <a:r>
                  <a:rPr lang="en-US" dirty="0"/>
                  <a:t>Starting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r>
                  <a:rPr lang="en-US" dirty="0"/>
                  <a:t>Ending point: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a:p>
                <a:r>
                  <a:rPr lang="en-US" dirty="0"/>
                  <a:t>The optimization problem has closed-form solutions</a:t>
                </a:r>
              </a:p>
              <a:p>
                <a:endParaRPr lang="en-US" dirty="0"/>
              </a:p>
            </p:txBody>
          </p:sp>
        </mc:Choice>
        <mc:Fallback>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095750"/>
              </a:xfrm>
              <a:blipFill>
                <a:blip r:embed="rId3"/>
                <a:stretch>
                  <a:fillRect l="-667" t="-2232" r="-815"/>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C40C-EE5C-C889-928D-FF3190CB830F}"/>
              </a:ext>
            </a:extLst>
          </p:cNvPr>
          <p:cNvSpPr>
            <a:spLocks noGrp="1"/>
          </p:cNvSpPr>
          <p:nvPr>
            <p:ph type="title"/>
          </p:nvPr>
        </p:nvSpPr>
        <p:spPr/>
        <p:txBody>
          <a:bodyPr/>
          <a:lstStyle/>
          <a:p>
            <a:r>
              <a:rPr lang="en-US" dirty="0"/>
              <a:t>Soft Constraints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C26502-335D-6006-E3FB-D8766FF8AFE8}"/>
                  </a:ext>
                </a:extLst>
              </p:cNvPr>
              <p:cNvSpPr>
                <a:spLocks noGrp="1"/>
              </p:cNvSpPr>
              <p:nvPr>
                <p:ph idx="1"/>
              </p:nvPr>
            </p:nvSpPr>
            <p:spPr/>
            <p:txBody>
              <a:bodyPr/>
              <a:lstStyle/>
              <a:p>
                <a:r>
                  <a:rPr lang="en-US" dirty="0"/>
                  <a:t>Since it is challenging to satisfy hard equality constraints, they can be softened into penalty terms in the objective function:</a:t>
                </a:r>
              </a:p>
              <a:p>
                <a:pPr lvl="1"/>
                <a14:m>
                  <m:oMath xmlns:m="http://schemas.openxmlformats.org/officeDocument/2006/math">
                    <m:r>
                      <m:rPr>
                        <m:sty m:val="p"/>
                      </m:rPr>
                      <a:rPr lang="en-US" b="0" i="0" smtClean="0">
                        <a:latin typeface="Cambria Math" panose="02040503050406030204" pitchFamily="18" charset="0"/>
                      </a:rPr>
                      <m:t>Min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𝑓</m:t>
                            </m:r>
                          </m:sub>
                        </m:sSub>
                      </m:e>
                    </m:d>
                    <m:r>
                      <a:rPr lang="en-US" i="1">
                        <a:latin typeface="Cambria Math" panose="02040503050406030204" pitchFamily="18" charset="0"/>
                      </a:rPr>
                      <m:t>+</m:t>
                    </m:r>
                    <m:r>
                      <a:rPr lang="en-US" b="0" i="1" smtClean="0">
                        <a:latin typeface="Cambria Math" panose="02040503050406030204" pitchFamily="18" charset="0"/>
                      </a:rPr>
                      <m:t>𝛾</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e>
                    </m:d>
                  </m:oMath>
                </a14:m>
                <a:endParaRPr lang="en-US" dirty="0"/>
              </a:p>
              <a:p>
                <a:pPr lvl="1"/>
                <a:r>
                  <a:rPr lang="en-US" dirty="0" err="1"/>
                  <a:t>s.t.</a:t>
                </a:r>
                <a:r>
                  <a:rPr lang="en-US" dirty="0"/>
                  <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e>
                        </m:d>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oMath>
                </a14:m>
                <a:endParaRPr lang="en-US" dirty="0"/>
              </a:p>
              <a:p>
                <a:pPr lvl="1"/>
                <a:endParaRPr lang="en-US" dirty="0"/>
              </a:p>
              <a:p>
                <a:pPr lvl="1"/>
                <a:endParaRPr lang="en-SE" dirty="0"/>
              </a:p>
            </p:txBody>
          </p:sp>
        </mc:Choice>
        <mc:Fallback>
          <p:sp>
            <p:nvSpPr>
              <p:cNvPr id="3" name="Content Placeholder 2">
                <a:extLst>
                  <a:ext uri="{FF2B5EF4-FFF2-40B4-BE49-F238E27FC236}">
                    <a16:creationId xmlns:a16="http://schemas.microsoft.com/office/drawing/2014/main" id="{B0C26502-335D-6006-E3FB-D8766FF8AFE8}"/>
                  </a:ext>
                </a:extLst>
              </p:cNvPr>
              <p:cNvSpPr>
                <a:spLocks noGrp="1" noRot="1" noChangeAspect="1" noMove="1" noResize="1" noEditPoints="1" noAdjustHandles="1" noChangeArrowheads="1" noChangeShapeType="1" noTextEdit="1"/>
              </p:cNvSpPr>
              <p:nvPr>
                <p:ph idx="1"/>
              </p:nvPr>
            </p:nvSpPr>
            <p:spPr>
              <a:blipFill>
                <a:blip r:embed="rId2"/>
                <a:stretch>
                  <a:fillRect l="-1704" t="-1553" r="-1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63F7463-7CDA-E430-FCFD-7E0D60739571}"/>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2787780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3"/>
          <a:stretch>
            <a:fillRect/>
          </a:stretch>
        </p:blipFill>
        <p:spPr>
          <a:xfrm>
            <a:off x="5356027" y="3562164"/>
            <a:ext cx="3389832" cy="3200401"/>
          </a:xfrm>
          <a:prstGeom prst="rect">
            <a:avLst/>
          </a:prstGeom>
        </p:spPr>
      </p:pic>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048000"/>
              </a:xfrm>
            </p:spPr>
            <p:txBody>
              <a:bodyPr>
                <a:normAutofit fontScale="850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p:txBody>
          </p:sp>
        </mc:Choice>
        <mc:Fallback>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4"/>
                <a:stretch>
                  <a:fillRect l="-1259" t="-4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5"/>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7"/>
          <a:stretch>
            <a:fillRect/>
          </a:stretch>
        </p:blipFill>
        <p:spPr>
          <a:xfrm>
            <a:off x="1940919" y="4929860"/>
            <a:ext cx="1208683" cy="121488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631510"/>
              </a:xfrm>
            </p:spPr>
            <p:txBody>
              <a:bodyPr>
                <a:normAutofit fontScale="775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p:txBody>
          </p:sp>
        </mc:Choice>
        <mc:Fallback>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631510"/>
              </a:xfrm>
              <a:blipFill>
                <a:blip r:embed="rId3"/>
                <a:stretch>
                  <a:fillRect l="-1667" t="-227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700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066800"/>
                <a:ext cx="8610600" cy="25062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suddenly brakes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a:t>
                </a:r>
                <a:r>
                  <a:rPr lang="en-US"/>
                  <a:t>realize this </a:t>
                </a:r>
                <a:r>
                  <a:rPr lang="en-US" dirty="0"/>
                  <a:t>and to start braking as well, and then both cars will decelerate. Assuming known parameters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front vehicle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𝑟</m:t>
                        </m:r>
                      </m:sub>
                    </m:sSub>
                  </m:oMath>
                </a14:m>
                <a:r>
                  <a:rPr lang="en-US" dirty="0"/>
                  <a:t>: rear ego-vehicle speed;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066800"/>
                <a:ext cx="8610600" cy="2506216"/>
              </a:xfrm>
              <a:blipFill>
                <a:blip r:embed="rId3"/>
                <a:stretch>
                  <a:fillRect l="-425" t="-2920" r="-7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front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65</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381036" y="4753612"/>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65</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66</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625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It covers scenarios where a dangerous situation may have been imposed so suddenly that a collision cannot be avoided unless a more evasive action is taken. 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a:t>
            </a:r>
            <a:r>
              <a:rPr lang="en-US" dirty="0">
                <a:solidFill>
                  <a:srgbClr val="FF0000"/>
                </a:solidFill>
              </a:rPr>
              <a:t>cause</a:t>
            </a:r>
            <a:r>
              <a:rPr lang="en-US" dirty="0"/>
              <a:t> accidents and always properly respond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11617</TotalTime>
  <Words>6264</Words>
  <Application>Microsoft Office PowerPoint</Application>
  <PresentationFormat>On-screen Show (4:3)</PresentationFormat>
  <Paragraphs>896</Paragraphs>
  <Slides>70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Cambria Math</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Handling Multiple Scenarios with Hierarchical FSM</vt:lpstr>
      <vt:lpstr>Limitations of FSM-based Behavior Planning</vt:lpstr>
      <vt:lpstr>Outline</vt:lpstr>
      <vt:lpstr>Vehicle Control Architecture</vt:lpstr>
      <vt:lpstr>Motion Planning</vt:lpstr>
      <vt:lpstr>Motion Planning Methods</vt:lpstr>
      <vt:lpstr>Occupancy Grid</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Splines</vt:lpstr>
      <vt:lpstr>Polynomial Spirals</vt:lpstr>
      <vt:lpstr>Bending Energy Optimization Objective</vt:lpstr>
      <vt:lpstr>Soft Constraints</vt:lpstr>
      <vt:lpstr>Example Spline vs. Spiral</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Integration into Apollo and CARLA</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831</cp:revision>
  <dcterms:created xsi:type="dcterms:W3CDTF">2006-04-25T21:28:16Z</dcterms:created>
  <dcterms:modified xsi:type="dcterms:W3CDTF">2024-01-03T14:20:57Z</dcterms:modified>
</cp:coreProperties>
</file>